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61" r:id="rId2"/>
    <p:sldId id="400" r:id="rId3"/>
    <p:sldId id="395" r:id="rId4"/>
    <p:sldId id="362" r:id="rId5"/>
    <p:sldId id="363" r:id="rId6"/>
    <p:sldId id="364" r:id="rId7"/>
    <p:sldId id="365" r:id="rId8"/>
    <p:sldId id="366" r:id="rId9"/>
    <p:sldId id="368" r:id="rId10"/>
    <p:sldId id="373" r:id="rId11"/>
    <p:sldId id="372" r:id="rId12"/>
    <p:sldId id="375" r:id="rId13"/>
    <p:sldId id="397" r:id="rId14"/>
    <p:sldId id="376" r:id="rId15"/>
    <p:sldId id="377" r:id="rId16"/>
    <p:sldId id="378" r:id="rId17"/>
    <p:sldId id="391" r:id="rId18"/>
    <p:sldId id="392" r:id="rId19"/>
    <p:sldId id="379" r:id="rId20"/>
    <p:sldId id="380" r:id="rId21"/>
    <p:sldId id="381" r:id="rId22"/>
    <p:sldId id="393" r:id="rId23"/>
    <p:sldId id="398" r:id="rId24"/>
    <p:sldId id="399" r:id="rId25"/>
    <p:sldId id="382" r:id="rId26"/>
    <p:sldId id="394" r:id="rId27"/>
    <p:sldId id="383" r:id="rId28"/>
    <p:sldId id="384" r:id="rId29"/>
    <p:sldId id="385" r:id="rId30"/>
    <p:sldId id="386" r:id="rId31"/>
    <p:sldId id="387" r:id="rId32"/>
    <p:sldId id="388" r:id="rId33"/>
    <p:sldId id="389" r:id="rId34"/>
    <p:sldId id="390" r:id="rId35"/>
    <p:sldId id="401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72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5</a:t>
            </a:r>
          </a:p>
          <a:p>
            <a:r>
              <a:rPr lang="en-GB" altLang="en-US" dirty="0"/>
              <a:t>Food Production</a:t>
            </a:r>
          </a:p>
        </p:txBody>
      </p:sp>
    </p:spTree>
    <p:extLst>
      <p:ext uri="{BB962C8B-B14F-4D97-AF65-F5344CB8AC3E}">
        <p14:creationId xmlns:p14="http://schemas.microsoft.com/office/powerpoint/2010/main" val="3817336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construction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 addition to traditional meal types there are demands for: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Special party or function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National or specialty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Hospital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Menus for people at work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Menus for children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Floor/room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Lounge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Airline tray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Rail service menus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18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policy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Developed to: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Establish the needs of the customer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Predict what the customer is likely to buy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Determine how much the customer will spend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Ensure efficient purchasing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Effectively control the operation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Ensure a means of communication with customers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64087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Key influences on menus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32048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Gastro-history and gastro-geography</a:t>
            </a:r>
          </a:p>
          <a:p>
            <a:r>
              <a:rPr lang="en-GB" altLang="en-US" sz="2800" dirty="0">
                <a:cs typeface="Times New Roman" pitchFamily="18" charset="0"/>
              </a:rPr>
              <a:t>Relationship between health and eating</a:t>
            </a:r>
          </a:p>
          <a:p>
            <a:r>
              <a:rPr lang="en-GB" altLang="en-US" sz="2800" dirty="0">
                <a:cs typeface="Times New Roman" pitchFamily="18" charset="0"/>
              </a:rPr>
              <a:t>Dietary requirements</a:t>
            </a:r>
          </a:p>
          <a:p>
            <a:r>
              <a:rPr lang="en-GB" altLang="en-US" sz="2800" dirty="0">
                <a:cs typeface="Times New Roman" pitchFamily="18" charset="0"/>
              </a:rPr>
              <a:t>Cultural and religious influences</a:t>
            </a:r>
          </a:p>
          <a:p>
            <a:r>
              <a:rPr lang="en-GB" altLang="en-US" sz="2800" dirty="0">
                <a:cs typeface="Times New Roman" pitchFamily="18" charset="0"/>
              </a:rPr>
              <a:t>Vegetarianism</a:t>
            </a:r>
          </a:p>
          <a:p>
            <a:r>
              <a:rPr lang="en-GB" altLang="en-US" sz="2800" dirty="0">
                <a:cs typeface="Times New Roman" pitchFamily="18" charset="0"/>
              </a:rPr>
              <a:t>Prominent chefs and media</a:t>
            </a:r>
          </a:p>
          <a:p>
            <a:r>
              <a:rPr lang="en-GB" altLang="en-US" sz="2800" dirty="0">
                <a:cs typeface="Times New Roman" pitchFamily="18" charset="0"/>
              </a:rPr>
              <a:t>Trends, fads and fashions</a:t>
            </a:r>
          </a:p>
          <a:p>
            <a:r>
              <a:rPr lang="en-GB" altLang="en-US" sz="2800" dirty="0">
                <a:cs typeface="Times New Roman" pitchFamily="18" charset="0"/>
              </a:rPr>
              <a:t>Ethical influences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3769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AD91D-C13F-4F0A-B50E-3DB3A71B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gastronomy a result of: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F0A7-67A3-40F2-B863-9002D4A1B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Gastro-geography  - </a:t>
            </a:r>
            <a:r>
              <a:rPr lang="en-GB" sz="2800" dirty="0"/>
              <a:t>determines how foods and beverages, cooking methods, customs and eating habits are, and have been, influenced by climate, soil, crops, history, tradition, psychology, commerce and the peoples</a:t>
            </a:r>
          </a:p>
          <a:p>
            <a:r>
              <a:rPr lang="en-GB" sz="2800" b="1" dirty="0"/>
              <a:t>Gastro-history - </a:t>
            </a:r>
            <a:r>
              <a:rPr lang="en-GB" sz="2800" dirty="0"/>
              <a:t>determines the influences of the places surrounding a location, and also those beyond, with which the peoples have been, and are, involved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6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Health and eating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Relationship between health and eating is about having a </a:t>
            </a:r>
            <a:r>
              <a:rPr lang="en-GB" altLang="en-US" sz="2800" b="1" dirty="0">
                <a:cs typeface="Times New Roman" pitchFamily="18" charset="0"/>
              </a:rPr>
              <a:t>healthy diet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Individual foods or drinks are not healthier or less healthy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Customers want: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Availability of choices 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More specific information on methods of cooking used</a:t>
            </a:r>
          </a:p>
        </p:txBody>
      </p:sp>
    </p:spTree>
    <p:extLst>
      <p:ext uri="{BB962C8B-B14F-4D97-AF65-F5344CB8AC3E}">
        <p14:creationId xmlns:p14="http://schemas.microsoft.com/office/powerpoint/2010/main" val="283405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Medical dietary requirements</a:t>
            </a:r>
            <a:endParaRPr lang="en-GB" alt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Includes prevention of allergic reactions</a:t>
            </a:r>
          </a:p>
          <a:p>
            <a:r>
              <a:rPr lang="en-GB" altLang="en-US" sz="2800" dirty="0">
                <a:cs typeface="Times New Roman" pitchFamily="18" charset="0"/>
              </a:rPr>
              <a:t>Customers need to know about the ingredients</a:t>
            </a:r>
          </a:p>
          <a:p>
            <a:r>
              <a:rPr lang="en-GB" altLang="en-US" sz="2800" dirty="0">
                <a:cs typeface="Times New Roman" pitchFamily="18" charset="0"/>
              </a:rPr>
              <a:t>Certain things may cause illness or be fatal </a:t>
            </a:r>
          </a:p>
          <a:p>
            <a:r>
              <a:rPr lang="en-GB" altLang="en-US" sz="2800" dirty="0">
                <a:cs typeface="Times New Roman" pitchFamily="18" charset="0"/>
              </a:rPr>
              <a:t>Server must be: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Accurate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Never guess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If in doubt, seek further information</a:t>
            </a:r>
            <a:r>
              <a:rPr lang="en-GB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726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Other dietary requirements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Cultural and religious including: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Hindus; Jews; Muslims; Sikhs; Rastafarians; Roman Catholics</a:t>
            </a:r>
          </a:p>
          <a:p>
            <a:pPr lvl="1">
              <a:buFont typeface="Wingdings" pitchFamily="2" charset="2"/>
              <a:buNone/>
            </a:pPr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Vegetarianism including: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semi; </a:t>
            </a:r>
            <a:r>
              <a:rPr lang="en-GB" altLang="en-US" dirty="0" err="1">
                <a:cs typeface="Times New Roman" pitchFamily="18" charset="0"/>
              </a:rPr>
              <a:t>lacto-ovo</a:t>
            </a:r>
            <a:r>
              <a:rPr lang="en-GB" altLang="en-US" dirty="0">
                <a:cs typeface="Times New Roman" pitchFamily="18" charset="0"/>
              </a:rPr>
              <a:t>; </a:t>
            </a:r>
            <a:r>
              <a:rPr lang="en-GB" altLang="en-US" dirty="0" err="1">
                <a:cs typeface="Times New Roman" pitchFamily="18" charset="0"/>
              </a:rPr>
              <a:t>lacto</a:t>
            </a:r>
            <a:r>
              <a:rPr lang="en-GB" altLang="en-US" dirty="0">
                <a:cs typeface="Times New Roman" pitchFamily="18" charset="0"/>
              </a:rPr>
              <a:t>; vegans; fruitarians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0231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Prominent chefs and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Great influence by prominent chefs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Also from:</a:t>
            </a:r>
          </a:p>
          <a:p>
            <a:pPr lvl="1"/>
            <a:r>
              <a:rPr lang="en-GB" dirty="0"/>
              <a:t>Media generally</a:t>
            </a:r>
          </a:p>
          <a:p>
            <a:pPr lvl="1"/>
            <a:r>
              <a:rPr lang="en-GB" dirty="0"/>
              <a:t>Social media</a:t>
            </a:r>
          </a:p>
          <a:p>
            <a:pPr lvl="1"/>
            <a:r>
              <a:rPr lang="en-GB" dirty="0"/>
              <a:t>Chef, cookery and consumer programmes</a:t>
            </a:r>
          </a:p>
        </p:txBody>
      </p:sp>
    </p:spTree>
    <p:extLst>
      <p:ext uri="{BB962C8B-B14F-4D97-AF65-F5344CB8AC3E}">
        <p14:creationId xmlns:p14="http://schemas.microsoft.com/office/powerpoint/2010/main" val="34667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Trends, fads and fashions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Trends: </a:t>
            </a:r>
            <a:r>
              <a:rPr lang="en-GB" sz="2800" dirty="0"/>
              <a:t>developments in technology, cuisine and restaurant styles that lead to long term adoption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b="1" dirty="0"/>
              <a:t>Fads and fashions: </a:t>
            </a:r>
            <a:r>
              <a:rPr lang="en-GB" sz="2800" dirty="0"/>
              <a:t>things that appear, are widely adopted, and just as quickly disappear</a:t>
            </a:r>
          </a:p>
        </p:txBody>
      </p:sp>
    </p:spTree>
    <p:extLst>
      <p:ext uri="{BB962C8B-B14F-4D97-AF65-F5344CB8AC3E}">
        <p14:creationId xmlns:p14="http://schemas.microsoft.com/office/powerpoint/2010/main" val="10845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Ethical influences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Sustainability of food supply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Fair trade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Acceptability of genetically modified or irradiated foods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Reducing food packaging and food waste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Reducing the effects that food production has on the environment generally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1576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Essential knowledge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Server must know what they are serving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The service requirements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How to advise the customer on: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content of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methods used in making the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accompaniments offered</a:t>
            </a:r>
          </a:p>
        </p:txBody>
      </p:sp>
    </p:spTree>
    <p:extLst>
      <p:ext uri="{BB962C8B-B14F-4D97-AF65-F5344CB8AC3E}">
        <p14:creationId xmlns:p14="http://schemas.microsoft.com/office/powerpoint/2010/main" val="42572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Developing menus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828800"/>
            <a:ext cx="8055496" cy="46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Essential considerations: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Location and competition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Customer needs and spending power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Number of items and price range of menus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Potential throughput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Space and equipment required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Amount, availability and capability of labour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Supplies and storage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Accuracy of costing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Nutritional information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77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99" y="2276872"/>
            <a:ext cx="7470725" cy="3898776"/>
          </a:xfrm>
        </p:spPr>
        <p:txBody>
          <a:bodyPr/>
          <a:lstStyle/>
          <a:p>
            <a:r>
              <a:rPr lang="en-GB" sz="2800" dirty="0"/>
              <a:t>Daily menus</a:t>
            </a:r>
          </a:p>
          <a:p>
            <a:r>
              <a:rPr lang="en-GB" sz="2800" dirty="0"/>
              <a:t>Pre-planned / pre-designed</a:t>
            </a:r>
          </a:p>
          <a:p>
            <a:r>
              <a:rPr lang="en-GB" sz="2800" dirty="0"/>
              <a:t>Cyclical menus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535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0D998-E6C5-401B-9FAE-8F8C92F0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content and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26424-AFB5-432D-A8CA-364B6090B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Can be presentation in a variety of formats</a:t>
            </a:r>
          </a:p>
          <a:p>
            <a:r>
              <a:rPr lang="en-GB" sz="2800" dirty="0"/>
              <a:t>Need to ensure the look and feel of the menu matches the overall design of the restaurant</a:t>
            </a:r>
          </a:p>
          <a:p>
            <a:r>
              <a:rPr lang="en-GB" sz="2800" dirty="0"/>
              <a:t>And must include:</a:t>
            </a:r>
          </a:p>
          <a:p>
            <a:pPr lvl="1"/>
            <a:r>
              <a:rPr lang="en-GB" sz="2400" dirty="0"/>
              <a:t>Clear and accurate descriptions </a:t>
            </a:r>
          </a:p>
          <a:p>
            <a:pPr lvl="1"/>
            <a:r>
              <a:rPr lang="en-GB" sz="2400" dirty="0"/>
              <a:t>Clear indication of pricing</a:t>
            </a:r>
          </a:p>
          <a:p>
            <a:pPr lvl="1"/>
            <a:r>
              <a:rPr lang="en-GB" sz="2400" dirty="0"/>
              <a:t>Dietary information</a:t>
            </a:r>
          </a:p>
          <a:p>
            <a:pPr lvl="1"/>
            <a:r>
              <a:rPr lang="en-GB" sz="2400" dirty="0"/>
              <a:t>Items or groups of items with names customers recognise and understand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46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DA9A-3B6F-47A9-801C-B8C5835A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02C8-5D5F-4DAC-AD04-E72494641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392488"/>
          </a:xfrm>
        </p:spPr>
        <p:txBody>
          <a:bodyPr/>
          <a:lstStyle/>
          <a:p>
            <a:r>
              <a:rPr lang="en-GB" sz="2800" dirty="0"/>
              <a:t>Tactics include:</a:t>
            </a:r>
          </a:p>
          <a:p>
            <a:pPr lvl="1"/>
            <a:r>
              <a:rPr lang="en-GB" sz="2400" dirty="0"/>
              <a:t>Highlighting customer’s favourites to draw attention to them </a:t>
            </a:r>
          </a:p>
          <a:p>
            <a:pPr lvl="1"/>
            <a:r>
              <a:rPr lang="en-GB" sz="2400" dirty="0"/>
              <a:t>Placing more profitable dishes in first and last position on the menu</a:t>
            </a:r>
          </a:p>
          <a:p>
            <a:pPr lvl="1"/>
            <a:r>
              <a:rPr lang="en-GB" sz="2400" dirty="0"/>
              <a:t>Keeping prices in the body of the description paragraph</a:t>
            </a:r>
          </a:p>
          <a:p>
            <a:pPr lvl="1"/>
            <a:r>
              <a:rPr lang="en-GB" sz="2400" dirty="0"/>
              <a:t>Using illustrations and photos</a:t>
            </a:r>
          </a:p>
          <a:p>
            <a:pPr lvl="1"/>
            <a:r>
              <a:rPr lang="en-GB" sz="2400" dirty="0"/>
              <a:t>Responding to eye gaze motion theory  </a:t>
            </a:r>
          </a:p>
          <a:p>
            <a:pPr lvl="1"/>
            <a:r>
              <a:rPr lang="en-GB" sz="2400" dirty="0"/>
              <a:t>Keeping current by evaluating every six months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72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copy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Approaches to menu copy include: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Ensuring sufficient description to aid understanding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Ensure right emphasis is given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Culinary terms properly used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Names are those people recognise and understand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Emphasis is maintained by good use of print size and style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1190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Kitchen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352928" cy="4608512"/>
          </a:xfrm>
        </p:spPr>
        <p:txBody>
          <a:bodyPr/>
          <a:lstStyle/>
          <a:p>
            <a:r>
              <a:rPr lang="en-GB" sz="2800" dirty="0"/>
              <a:t>Legacy of Escoffier</a:t>
            </a:r>
          </a:p>
          <a:p>
            <a:r>
              <a:rPr lang="en-GB" sz="2800" i="1" dirty="0" err="1"/>
              <a:t>Partie</a:t>
            </a:r>
            <a:r>
              <a:rPr lang="en-GB" sz="2800" dirty="0"/>
              <a:t> system (product based approach)</a:t>
            </a:r>
          </a:p>
          <a:p>
            <a:r>
              <a:rPr lang="en-GB" sz="2800" dirty="0"/>
              <a:t>Standard cuisine terms</a:t>
            </a:r>
          </a:p>
          <a:p>
            <a:r>
              <a:rPr lang="en-GB" sz="2800" dirty="0"/>
              <a:t>Vast development in cooking techniques and equipment</a:t>
            </a:r>
          </a:p>
          <a:p>
            <a:r>
              <a:rPr lang="en-GB" sz="2800" dirty="0"/>
              <a:t>Operations now rationalised and redesigned for efficiency</a:t>
            </a:r>
          </a:p>
          <a:p>
            <a:r>
              <a:rPr lang="en-GB" sz="2800" dirty="0"/>
              <a:t>Alternative process approach (based on production techniques and processes)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548680"/>
            <a:ext cx="7793037" cy="1143000"/>
          </a:xfrm>
        </p:spPr>
        <p:txBody>
          <a:bodyPr/>
          <a:lstStyle/>
          <a:p>
            <a:r>
              <a:rPr lang="en-GB" altLang="en-US"/>
              <a:t>Elements of food production</a:t>
            </a:r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844824"/>
            <a:ext cx="8856983" cy="47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29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48680"/>
            <a:ext cx="8915400" cy="1143000"/>
          </a:xfrm>
        </p:spPr>
        <p:txBody>
          <a:bodyPr/>
          <a:lstStyle/>
          <a:p>
            <a:r>
              <a:rPr lang="en-GB" altLang="en-US" dirty="0"/>
              <a:t>Generic model of food production system</a:t>
            </a:r>
            <a:endParaRPr lang="en-US" altLang="en-US" dirty="0"/>
          </a:p>
        </p:txBody>
      </p:sp>
      <p:pic>
        <p:nvPicPr>
          <p:cNvPr id="177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459" y="2478549"/>
            <a:ext cx="7473082" cy="255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9596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Methods of food production</a:t>
            </a:r>
            <a:endParaRPr lang="en-US" alt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5" y="2017713"/>
            <a:ext cx="6570663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Conventional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Convenience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Call order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Continuous flow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Centralised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Cook-chill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Cook-freeze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Sous-vide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Assembly kitchen</a:t>
            </a:r>
          </a:p>
        </p:txBody>
      </p:sp>
    </p:spTree>
    <p:extLst>
      <p:ext uri="{BB962C8B-B14F-4D97-AF65-F5344CB8AC3E}">
        <p14:creationId xmlns:p14="http://schemas.microsoft.com/office/powerpoint/2010/main" val="108923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5C5B-FA96-4F20-9F24-A449F032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</a:t>
            </a:r>
            <a:r>
              <a:rPr lang="en-GB"/>
              <a:t>5 covers: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CBB00-0D1E-4B11-BD2E-0325DBE1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Types of menus</a:t>
            </a:r>
          </a:p>
          <a:p>
            <a:r>
              <a:rPr lang="en-GB" sz="2800" dirty="0"/>
              <a:t>Menu planning</a:t>
            </a:r>
          </a:p>
          <a:p>
            <a:r>
              <a:rPr lang="en-GB" sz="2800" dirty="0"/>
              <a:t>Food production systems</a:t>
            </a:r>
          </a:p>
          <a:p>
            <a:r>
              <a:rPr lang="en-GB" sz="2800" dirty="0"/>
              <a:t>Volume in food production</a:t>
            </a:r>
          </a:p>
          <a:p>
            <a:r>
              <a:rPr lang="en-GB" sz="2800" dirty="0"/>
              <a:t>Purchasing</a:t>
            </a:r>
          </a:p>
          <a:p>
            <a:r>
              <a:rPr lang="en-GB" sz="2800" dirty="0"/>
              <a:t>Operational control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365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Volume in food production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Seven stages of the food production process 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Foods in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Storage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Preparation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Cooking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Holding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Regeneration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Presentation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Each has an effect on the potential volume of the operation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345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Six steps for successful purchasing and receiving functions: </a:t>
            </a: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Know the market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Determine purchasing needs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Establish and use specifications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Design the purchase procedures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Ensure accurate receiving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Evaluate the purchasing task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31761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Operational control cycle</a:t>
            </a:r>
          </a:p>
        </p:txBody>
      </p:sp>
      <p:pic>
        <p:nvPicPr>
          <p:cNvPr id="181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2417492"/>
            <a:ext cx="7921625" cy="360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352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617538"/>
          </a:xfrm>
        </p:spPr>
        <p:txBody>
          <a:bodyPr/>
          <a:lstStyle/>
          <a:p>
            <a:r>
              <a:rPr lang="en-GB" altLang="en-US"/>
              <a:t>Summary of purchasing transaction</a:t>
            </a:r>
          </a:p>
        </p:txBody>
      </p:sp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5442" y="985078"/>
            <a:ext cx="6313115" cy="564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4717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Control and profitability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916832"/>
            <a:ext cx="7772400" cy="42588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Summary of the key factors: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Efficient preparation of raw materials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Correct cooking of food to minimise portion loss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Correct portion control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Minimising wastage and reducing theft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Accurate ordering and checking procedures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Reference marks to standardised recipes and yield factors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Sufficient research into suppliers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Accurate forecasting and sound menu planning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8667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75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Purpose of the menu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Selling aid – method of communication</a:t>
            </a:r>
          </a:p>
          <a:p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Adequate information, easily found and followed, will make the customer feel more at home and will assist in selling the menu</a:t>
            </a:r>
          </a:p>
        </p:txBody>
      </p:sp>
    </p:spTree>
    <p:extLst>
      <p:ext uri="{BB962C8B-B14F-4D97-AF65-F5344CB8AC3E}">
        <p14:creationId xmlns:p14="http://schemas.microsoft.com/office/powerpoint/2010/main" val="28648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Types of menu</a:t>
            </a:r>
            <a:endParaRPr lang="en-GB" altLang="en-US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All menus, no matter how simple or complex, are based on the two basic menu types: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table d’hôte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à la carte</a:t>
            </a:r>
          </a:p>
          <a:p>
            <a:r>
              <a:rPr lang="en-GB" altLang="en-US" sz="2800" dirty="0">
                <a:cs typeface="Times New Roman" pitchFamily="18" charset="0"/>
              </a:rPr>
              <a:t>Some menus offer combinations of these two classes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69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Other menu terms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Carte du jour (literally card of the day)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of the day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Prix fixe (fixed price)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Tasting menu (‘menu degustation’)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Tasting menus can also be offered with a flight (selection) of wines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For all menus the price of the meal might also include wine or other drinks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441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Classic menu sequence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Hors-d’oeuvres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Soups (potages)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Egg dishes (oeufs)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Pasta and rice (farineux)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Fish (poisson)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Entrée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Sorbet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>
                <a:cs typeface="Times New Roman" pitchFamily="18" charset="0"/>
              </a:rPr>
              <a:t>Relevé (roasts or other larger joints)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Roast (rôti) (roasted game or poultry)</a:t>
            </a:r>
            <a:endParaRPr lang="en-GB" altLang="en-US" sz="2400"/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Vegetables (légumes)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Salad (salade)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Cold buffet (buffet froid)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Cheese (fromage)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Sweets (entremets)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Savoury (savoureux)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9"/>
            </a:pPr>
            <a:r>
              <a:rPr lang="en-GB" altLang="en-US" sz="2400">
                <a:cs typeface="Times New Roman" pitchFamily="18" charset="0"/>
              </a:rPr>
              <a:t>Fresh Fruit (dessert)</a:t>
            </a:r>
            <a:br>
              <a:rPr lang="en-GB" altLang="en-US" sz="2400">
                <a:cs typeface="Times New Roman" pitchFamily="18" charset="0"/>
              </a:rPr>
            </a:br>
            <a:br>
              <a:rPr lang="en-GB" altLang="en-US" sz="2400">
                <a:cs typeface="Times New Roman" pitchFamily="18" charset="0"/>
              </a:rPr>
            </a:br>
            <a:endParaRPr lang="en-GB" altLang="en-US" sz="24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Most simple menu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Might comprise: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Starters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Main courses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Sides 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Afters (cheese/dessert/sweet)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Beverages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7803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Modern menu structures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136904" cy="39604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Classic menu sequence derived from traditional European cuisine and service influences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structure and menu sequences change considerably within the various world cuisines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terms are culturally bound and vary with location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0335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401</TotalTime>
  <Words>1108</Words>
  <Application>Microsoft Office PowerPoint</Application>
  <PresentationFormat>On-screen Show (4:3)</PresentationFormat>
  <Paragraphs>222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5 covers:</vt:lpstr>
      <vt:lpstr>Purpose of the menu </vt:lpstr>
      <vt:lpstr>Types of menu</vt:lpstr>
      <vt:lpstr>Other menu terms</vt:lpstr>
      <vt:lpstr>Classic menu sequence</vt:lpstr>
      <vt:lpstr>Most simple menu</vt:lpstr>
      <vt:lpstr>Modern menu structures</vt:lpstr>
      <vt:lpstr>Menu construction</vt:lpstr>
      <vt:lpstr>Menu policy</vt:lpstr>
      <vt:lpstr>Key influences on menus </vt:lpstr>
      <vt:lpstr>Local gastronomy a result of:</vt:lpstr>
      <vt:lpstr>Health and eating </vt:lpstr>
      <vt:lpstr>Medical dietary requirements</vt:lpstr>
      <vt:lpstr>Other dietary requirements </vt:lpstr>
      <vt:lpstr>Prominent chefs and media</vt:lpstr>
      <vt:lpstr>Trends, fads and fashions</vt:lpstr>
      <vt:lpstr>Ethical influences </vt:lpstr>
      <vt:lpstr>Essential knowledge</vt:lpstr>
      <vt:lpstr>Developing menus</vt:lpstr>
      <vt:lpstr>Menu construction</vt:lpstr>
      <vt:lpstr>Menu content and design</vt:lpstr>
      <vt:lpstr>Menu layout</vt:lpstr>
      <vt:lpstr>Menu copy</vt:lpstr>
      <vt:lpstr>Kitchen management</vt:lpstr>
      <vt:lpstr>Elements of food production</vt:lpstr>
      <vt:lpstr>Generic model of food production system</vt:lpstr>
      <vt:lpstr>Methods of food production</vt:lpstr>
      <vt:lpstr>Volume in food production</vt:lpstr>
      <vt:lpstr>Purchasing</vt:lpstr>
      <vt:lpstr>Operational control cycle</vt:lpstr>
      <vt:lpstr>Summary of purchasing transaction</vt:lpstr>
      <vt:lpstr>Control and profitability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5 Food Production</dc:subject>
  <dc:creator>John Cousins The Food and Beverage Training Company</dc:creator>
  <cp:keywords>Chapter 5 Food Production</cp:keywords>
  <dc:description>This presentation is copyright.  Any use or adaptions must always include proper acknowledgement of the source.</dc:description>
  <cp:lastModifiedBy>John Cousins</cp:lastModifiedBy>
  <cp:revision>77</cp:revision>
  <dcterms:created xsi:type="dcterms:W3CDTF">2011-08-30T14:41:49Z</dcterms:created>
  <dcterms:modified xsi:type="dcterms:W3CDTF">2019-04-17T11:38:51Z</dcterms:modified>
  <cp:category>This presentation is copyright.  Source must always be acknowledged.</cp:category>
</cp:coreProperties>
</file>